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0"/>
  </p:notesMasterIdLst>
  <p:handoutMasterIdLst>
    <p:handoutMasterId r:id="rId21"/>
  </p:handoutMasterIdLst>
  <p:sldIdLst>
    <p:sldId id="381" r:id="rId2"/>
    <p:sldId id="382" r:id="rId3"/>
    <p:sldId id="383" r:id="rId4"/>
    <p:sldId id="384" r:id="rId5"/>
    <p:sldId id="385" r:id="rId6"/>
    <p:sldId id="363" r:id="rId7"/>
    <p:sldId id="388" r:id="rId8"/>
    <p:sldId id="389" r:id="rId9"/>
    <p:sldId id="390" r:id="rId10"/>
    <p:sldId id="392" r:id="rId11"/>
    <p:sldId id="393" r:id="rId12"/>
    <p:sldId id="397" r:id="rId13"/>
    <p:sldId id="398" r:id="rId14"/>
    <p:sldId id="401" r:id="rId15"/>
    <p:sldId id="399" r:id="rId16"/>
    <p:sldId id="400" r:id="rId17"/>
    <p:sldId id="395" r:id="rId18"/>
    <p:sldId id="396" r:id="rId19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AB"/>
    <a:srgbClr val="080808"/>
    <a:srgbClr val="9966FF"/>
    <a:srgbClr val="9FB6F7"/>
    <a:srgbClr val="FF0000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8" autoAdjust="0"/>
    <p:restoredTop sz="83446" autoAdjust="0"/>
  </p:normalViewPr>
  <p:slideViewPr>
    <p:cSldViewPr>
      <p:cViewPr varScale="1">
        <p:scale>
          <a:sx n="86" d="100"/>
          <a:sy n="86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8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8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95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95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E14B0C7-6ED6-43D6-973C-6BD3E2EBE02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966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0"/>
            <a:ext cx="288925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6" y="10"/>
            <a:ext cx="288925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41550-5D89-4C40-A600-B7432159C1C7}" type="datetimeFigureOut">
              <a:rPr lang="en-GB" smtClean="0"/>
              <a:pPr/>
              <a:t>30/01/2018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5724"/>
            <a:ext cx="5335588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28258"/>
            <a:ext cx="288925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6" y="9428258"/>
            <a:ext cx="288925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EFF7-B25F-45BF-8135-58A948B499D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39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Welcome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 purpose of this presentation is to explain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Why we are in the position we are 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The financial strategy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What is it we have left to do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GB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I am happy to take questions as we go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04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91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Examples - - honing in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914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Examples - - honing in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914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12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0462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10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318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31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 Chancellor of the exchequer trying to fix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the level of Government borrowing going up and contain it at its current level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(to eliminate the structural deficit)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not, at least in the first instance, to reduce the national overall indebtedness.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net public sector debt stood at £1.8 trillion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than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twice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entire level of Government spending planned for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2015/16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Equivalent to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87.2%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countries annual Gross Domestic Product (GDP).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debt levels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only be sustained through historically low interest rates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Britain budgeting to spend around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£36bn a year on debt interest in 2015/16 </a:t>
            </a:r>
            <a:r>
              <a:rPr lang="en-GB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 times more than it will spend on local government)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GB" dirty="0"/>
          </a:p>
          <a:p>
            <a:r>
              <a:rPr lang="en-GB" dirty="0"/>
              <a:t>Nov</a:t>
            </a:r>
            <a:r>
              <a:rPr lang="en-GB" baseline="0" dirty="0"/>
              <a:t> 2016 Chancellor set out a number of fiscal rules including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Public sector net debt as a share of GDP must  be falling by 2020/21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Welfare </a:t>
            </a:r>
            <a:r>
              <a:rPr lang="en-GB" baseline="0" dirty="0" err="1"/>
              <a:t>speding</a:t>
            </a:r>
            <a:r>
              <a:rPr lang="en-GB" baseline="0" dirty="0"/>
              <a:t> must be within a cap by 2021/22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0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of which was 25 November 2015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Spending Review 2015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issued by the then Chancellor George Osborne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impact on Local Government was that the Department of Communities and Local Government’s: Departmental Expenditure Limit for Local Government was reduced from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£11.5bn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2015/16 to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£5.4bn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2019/20. This is a reduction of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£6.1bn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-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53%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compares to reductions of; 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- 31%	Transport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- 11% 	Business, Innovation &amp; Skills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- 10%	Justice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	and increases of;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+3%	Home Office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+7%	Education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+ 10% 	Defence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+ 11%	Health</a:t>
            </a:r>
          </a:p>
          <a:p>
            <a:endParaRPr lang="en-GB" dirty="0"/>
          </a:p>
          <a:p>
            <a:r>
              <a:rPr lang="en-GB" dirty="0"/>
              <a:t>Assumes</a:t>
            </a:r>
          </a:p>
          <a:p>
            <a:r>
              <a:rPr lang="en-GB" dirty="0"/>
              <a:t>Normal </a:t>
            </a:r>
            <a:r>
              <a:rPr lang="en-GB" dirty="0" err="1"/>
              <a:t>CTax</a:t>
            </a:r>
            <a:r>
              <a:rPr lang="en-GB" baseline="0" dirty="0"/>
              <a:t> Increase every year</a:t>
            </a:r>
          </a:p>
          <a:p>
            <a:r>
              <a:rPr lang="en-GB" baseline="0" dirty="0"/>
              <a:t>Social care precept 2% every year</a:t>
            </a:r>
          </a:p>
          <a:p>
            <a:r>
              <a:rPr lang="en-GB" baseline="0" dirty="0"/>
              <a:t>NHB and New better care fund merry-go-round</a:t>
            </a:r>
          </a:p>
          <a:p>
            <a:r>
              <a:rPr lang="en-GB" baseline="0" dirty="0"/>
              <a:t>Capital Receipts used locally to pump prime invest to save initiatives</a:t>
            </a:r>
          </a:p>
          <a:p>
            <a:r>
              <a:rPr lang="en-GB" baseline="0" dirty="0"/>
              <a:t>New Government – No indication this will change – advocates of Fiscal Prudence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0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 December 2015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a day when the Government issued the indicative 4 year financial settlements.</a:t>
            </a:r>
          </a:p>
          <a:p>
            <a:pPr marL="171450" indent="-171450">
              <a:buFontTx/>
              <a:buChar char="-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part of the this settlement the Government decided to move away from reducing their funding to Local Authorities by a uniformed percentage to a basis which took into account Council Tax yield. This approach hit Southern Upper Tier Authorities (be that Counties or Unitaries) particularly hard.</a:t>
            </a:r>
          </a:p>
          <a:p>
            <a:pPr marL="171450" indent="-171450">
              <a:buFontTx/>
              <a:buChar char="-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welcome to a localised version of a graph which nationally is referred to as the </a:t>
            </a:r>
            <a:r>
              <a:rPr lang="en-GB" sz="16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 of doom.</a:t>
            </a:r>
          </a:p>
          <a:p>
            <a:pPr marL="0" indent="0">
              <a:buFontTx/>
              <a:buNone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to highlight that the Council will receive no Revenue Support Grant after March 2019</a:t>
            </a:r>
          </a:p>
          <a:p>
            <a:pPr marL="171450" indent="-171450">
              <a:buFontTx/>
              <a:buChar char="-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Poole it is worse than that as the Government are intent in 2019/20 taking a further £1.4m from us by means of reducing our share of local business rates we are able to retain – with a redistribution to authorities of perceived higher need.</a:t>
            </a:r>
          </a:p>
          <a:p>
            <a:pPr marL="171450" indent="-171450">
              <a:buFontTx/>
              <a:buChar char="-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0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Funding reductions from Government only half the problem.</a:t>
            </a:r>
          </a:p>
          <a:p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Brings me to a localised version of another national graph – this one referred to as the “</a:t>
            </a:r>
            <a:r>
              <a:rPr lang="en-GB" b="1" dirty="0"/>
              <a:t>Jaws of Death</a:t>
            </a:r>
            <a:r>
              <a:rPr lang="en-GB" dirty="0"/>
              <a:t>” – hence the reference at the start to a perfect storm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 err="1"/>
              <a:t>Pressuers</a:t>
            </a: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ASC – including</a:t>
            </a:r>
            <a:r>
              <a:rPr lang="en-GB" baseline="0" dirty="0"/>
              <a:t> the living wage</a:t>
            </a: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Pay Award</a:t>
            </a:r>
          </a:p>
          <a:p>
            <a:pPr marL="171450" indent="-171450">
              <a:buFontTx/>
              <a:buChar char="-"/>
            </a:pPr>
            <a:r>
              <a:rPr lang="en-GB" dirty="0"/>
              <a:t>Pension costs</a:t>
            </a:r>
          </a:p>
          <a:p>
            <a:pPr marL="171450" indent="-171450">
              <a:buFontTx/>
              <a:buChar char="-"/>
            </a:pPr>
            <a:r>
              <a:rPr lang="en-GB" dirty="0"/>
              <a:t>Price</a:t>
            </a:r>
            <a:r>
              <a:rPr lang="en-GB" baseline="0" dirty="0"/>
              <a:t> Inflation – waste disposal</a:t>
            </a:r>
          </a:p>
          <a:p>
            <a:pPr marL="171450" indent="-171450">
              <a:buFontTx/>
              <a:buChar char="-"/>
            </a:pPr>
            <a:r>
              <a:rPr lang="en-GB" baseline="0" dirty="0"/>
              <a:t>Childrens Svs</a:t>
            </a:r>
          </a:p>
          <a:p>
            <a:pPr marL="171450" indent="-171450">
              <a:buFontTx/>
              <a:buChar char="-"/>
            </a:pPr>
            <a:r>
              <a:rPr lang="en-GB" dirty="0"/>
              <a:t>Homelessness</a:t>
            </a:r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04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Issue leading on from growth pressures and our reaction to it and the Government funding reductions – is that it is changing</a:t>
            </a:r>
            <a:r>
              <a:rPr lang="en-GB" baseline="0" dirty="0"/>
              <a:t> the pattern of spend.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209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029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Based on net revenue expenditure</a:t>
            </a:r>
          </a:p>
          <a:p>
            <a:endParaRPr lang="en-GB" dirty="0"/>
          </a:p>
          <a:p>
            <a:r>
              <a:rPr lang="en-GB" dirty="0"/>
              <a:t>£</a:t>
            </a:r>
            <a:r>
              <a:rPr lang="en-GB"/>
              <a:t>20.4m Reduction</a:t>
            </a:r>
            <a:r>
              <a:rPr lang="en-GB" baseline="0"/>
              <a:t> 2018 to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941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Sensitivities</a:t>
            </a:r>
          </a:p>
          <a:p>
            <a:endParaRPr lang="en-GB" dirty="0"/>
          </a:p>
          <a:p>
            <a:r>
              <a:rPr lang="en-GB" dirty="0"/>
              <a:t>2</a:t>
            </a:r>
            <a:r>
              <a:rPr lang="en-GB" baseline="0" dirty="0"/>
              <a:t> LAC  = Museum Service</a:t>
            </a:r>
          </a:p>
          <a:p>
            <a:endParaRPr lang="en-GB" baseline="0" dirty="0"/>
          </a:p>
          <a:p>
            <a:r>
              <a:rPr lang="en-GB" baseline="0" dirty="0"/>
              <a:t>1 LAC + 1 home care package disabled = Street Lighting</a:t>
            </a:r>
          </a:p>
          <a:p>
            <a:endParaRPr lang="en-GB" baseline="0" dirty="0"/>
          </a:p>
          <a:p>
            <a:r>
              <a:rPr lang="en-GB" baseline="0" dirty="0"/>
              <a:t>1 home care package disabled person = Leisure Centres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EFF7-B25F-45BF-8135-58A948B499D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914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6C17-A022-486C-9EC8-167456D736F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3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EC4-E52F-42A2-A001-5EB4B20E026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3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4906-58A2-4C84-A823-0E8BCDDB399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9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7E96-5674-4999-B867-661551336DC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7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8AED2-1416-48DA-883D-3C7DD74AFCE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9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F209-52D8-4D36-B236-47A94FCFD0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9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820-9CF9-43BF-9A47-4DCB03329C1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79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2873-5411-4BDC-8524-0588988CB4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1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F3734-4499-467E-9F92-6713C6AC24F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82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4993-1F96-48E0-BB0B-42611B367F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1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CA5C-721B-450A-AD0E-A34C04938D7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1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AC0D-2E36-4EBD-A106-1A8232120B2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3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56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320"/>
              </a:lnSpc>
              <a:spcAft>
                <a:spcPts val="1000"/>
              </a:spcAf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 of Residents’ Associations, Commerce &amp; Industry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132856"/>
            <a:ext cx="8352928" cy="293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00"/>
              </a:lnSpc>
              <a:spcAft>
                <a:spcPts val="1000"/>
              </a:spcAft>
            </a:pPr>
            <a:r>
              <a:rPr lang="en-GB" sz="3200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Budget Consultation</a:t>
            </a:r>
          </a:p>
          <a:p>
            <a:pPr>
              <a:lnSpc>
                <a:spcPts val="6600"/>
              </a:lnSpc>
              <a:spcAft>
                <a:spcPts val="1000"/>
              </a:spcAft>
            </a:pPr>
            <a:r>
              <a:rPr lang="en-GB" sz="3200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Poole 2020  and the 2018/19 Budget</a:t>
            </a:r>
            <a:endParaRPr lang="en-GB" sz="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Adam Richens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Chief Financial Officer Poole Council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89697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19 January 2018</a:t>
            </a:r>
          </a:p>
        </p:txBody>
      </p:sp>
    </p:spTree>
    <p:extLst>
      <p:ext uri="{BB962C8B-B14F-4D97-AF65-F5344CB8AC3E}">
        <p14:creationId xmlns:p14="http://schemas.microsoft.com/office/powerpoint/2010/main" val="2179985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84969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Financial Strategy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7" y="1124744"/>
            <a:ext cx="8820473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Short Term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Delivering a range of proposals which will generate positive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returns to the Council.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Investing in key Council priorities.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Encouraging and incentivising people into work.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Continuing to develop partnerships with other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Public Sector Bodies.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Redesigning services and driving out efficiencies.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Exploring a Digital Council approach.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Considering commercialisation of services where appropriate.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Considering levels of fees and charges.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Reviewing Council pay &amp; cost of employment policies.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Clr>
                <a:schemeClr val="tx1"/>
              </a:buClr>
              <a:buSzPct val="1130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Some service reductions</a:t>
            </a:r>
          </a:p>
        </p:txBody>
      </p:sp>
    </p:spTree>
    <p:extLst>
      <p:ext uri="{BB962C8B-B14F-4D97-AF65-F5344CB8AC3E}">
        <p14:creationId xmlns:p14="http://schemas.microsoft.com/office/powerpoint/2010/main" val="316394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8802" y="332656"/>
            <a:ext cx="84969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lnSpc>
                <a:spcPts val="3000"/>
              </a:lnSpc>
              <a:defRPr sz="2800" b="1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Poole 2020 - Strategic Intent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052736"/>
            <a:ext cx="826619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Acting responsibly and preparing for the future by changing the way we work 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Emphasise on the fact that we must live within our means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Aim by 2019/20 to present a budget not balanced by the use of the Financial Planning Reserve Earmarked Reserve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2016/17 - £4.5m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2017/18 - £0.8m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2018/19 - £0 (eliminates the annual deficit)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more entrepreneurial, more efficient.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3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Provisional</a:t>
            </a:r>
            <a:r>
              <a:rPr lang="en-GB" sz="2800" dirty="0"/>
              <a:t> </a:t>
            </a: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2018/19</a:t>
            </a:r>
          </a:p>
          <a:p>
            <a:pPr algn="ctr"/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Local Government Finance Settlement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1" y="1412777"/>
            <a:ext cx="79928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onfirmed four year finance settlement 2016/17 to 2019/20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No further Government support Adult Social Care, Children's Social Care, Children's Services or to tackle Homelessness.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Announced intent to move to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Business Rates Retention System from 2020.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Fiscally Neutral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at a national 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Underpinned principle of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redistribution of resources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based on need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Will incorporate additional funding responsibilities including the Public Health Grant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Subject to transitional measures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Recognised the impact of inflation was having on service delivery by increasing "core" council tax increase to 2.99%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85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Council 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Only increased twice in the last 7 years since 2010 </a:t>
            </a:r>
          </a:p>
          <a:p>
            <a:endParaRPr lang="en-GB" sz="2000" dirty="0"/>
          </a:p>
          <a:p>
            <a:r>
              <a:rPr lang="en-GB" sz="2800" dirty="0"/>
              <a:t>Frozen from 2011/12 to 2015/16 (inclusive) </a:t>
            </a:r>
          </a:p>
          <a:p>
            <a:endParaRPr lang="en-GB" sz="2000" dirty="0"/>
          </a:p>
          <a:p>
            <a:r>
              <a:rPr lang="en-GB" sz="2800" dirty="0"/>
              <a:t>Real term reduction of circa 10% </a:t>
            </a:r>
          </a:p>
          <a:p>
            <a:endParaRPr lang="en-GB" sz="2000" dirty="0"/>
          </a:p>
          <a:p>
            <a:r>
              <a:rPr lang="en-GB" sz="2800" dirty="0"/>
              <a:t>Poole has had the lowest Council Tax in Dorset for the last 17 years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83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br>
              <a:rPr lang="en-GB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Budget 2018/19 &amp; MTFP Summary</a:t>
            </a:r>
            <a:br>
              <a:rPr lang="en-GB" sz="36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(January 2018)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72816"/>
            <a:ext cx="8229600" cy="316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27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2018/19 Financial Pressures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proposals include;</a:t>
            </a:r>
          </a:p>
          <a:p>
            <a:pPr marL="0" indent="0">
              <a:buNone/>
            </a:pP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£3.8m Government Funding Reductions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£2.8m Vulnerable Adults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£0.3m Vulnerable Children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£0.4m Children's Services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£1.2m 2% Pay award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£1.0m Inflationary and other pressures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£9.5m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Includes the impact of the Living Wage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15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2018/19 Saving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28283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proposals include;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£2.3m   3% Social Care Precept Council Tax Increase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£2.3m   2.99% basic core Council Tax increase</a:t>
            </a:r>
          </a:p>
          <a:p>
            <a:pPr marL="0" indent="0">
              <a:buNone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£1.1m   Council Tax Taxbase increase, properties / LCTSS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£1.9m   shared Corporate Services with Bournemouth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£0.1m   shared Management &amp; Operational costs SVPP &amp; Bournemouth     </a:t>
            </a:r>
          </a:p>
          <a:p>
            <a:pPr marL="0" indent="0">
              <a:buNone/>
            </a:pPr>
            <a:r>
              <a:rPr lang="en-GB" sz="2600" i="1" dirty="0">
                <a:latin typeface="Arial" panose="020B0604020202020204" pitchFamily="34" charset="0"/>
                <a:cs typeface="Arial" panose="020B0604020202020204" pitchFamily="34" charset="0"/>
              </a:rPr>
              <a:t>	     (Revenue and Benefits Service)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£3.5m   Service based efficiencies and additional resources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(£0.8m) Reduced drawdown Financial Planning Earmarked Reserve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(£0.6m) Adult Social Care Grant - one off in 2017/18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(£0.3m) Reduced New Homes Bonus Grant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£9.5m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Total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79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969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Financial Outlook - Reserves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908720"/>
            <a:ext cx="8496944" cy="535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ts val="3000"/>
              </a:lnSpc>
              <a:spcAft>
                <a:spcPts val="0"/>
              </a:spcAft>
              <a:buNone/>
              <a:tabLst>
                <a:tab pos="266700" algn="l"/>
              </a:tabLst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Unearmarked Reserves</a:t>
            </a:r>
          </a:p>
          <a:p>
            <a:pPr marL="342900" indent="-342900">
              <a:lnSpc>
                <a:spcPts val="3000"/>
              </a:lnSpc>
              <a:spcAft>
                <a:spcPts val="500"/>
              </a:spcAft>
              <a:buFontTx/>
              <a:buChar char="-"/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cover underlying operational risks of a business with turnover of £290m</a:t>
            </a:r>
          </a:p>
          <a:p>
            <a:pPr>
              <a:lnSpc>
                <a:spcPts val="3000"/>
              </a:lnSpc>
              <a:spcAft>
                <a:spcPts val="50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£6.250m		Balance 31/3/16</a:t>
            </a:r>
          </a:p>
          <a:p>
            <a:pPr>
              <a:lnSpc>
                <a:spcPts val="3000"/>
              </a:lnSpc>
              <a:spcAft>
                <a:spcPts val="50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£6.250m		Balance 31/3/17</a:t>
            </a:r>
          </a:p>
          <a:p>
            <a:pPr>
              <a:lnSpc>
                <a:spcPts val="3000"/>
              </a:lnSpc>
              <a:spcAft>
                <a:spcPts val="500"/>
              </a:spcAft>
              <a:tabLst>
                <a:tab pos="266700" algn="l"/>
              </a:tabLst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Earmarked Reserves</a:t>
            </a:r>
          </a:p>
          <a:p>
            <a:pPr>
              <a:lnSpc>
                <a:spcPts val="3000"/>
              </a:lnSpc>
              <a:spcAft>
                <a:spcPts val="0"/>
              </a:spcAft>
              <a:buFontTx/>
              <a:buChar char="-"/>
              <a:tabLst>
                <a:tab pos="266700" algn="l"/>
              </a:tabLst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 aside to provide funding for specific programmes, initiatives or held to support various partnerships / 3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Parties or held due to statue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£19.1m		Balance 31/3/16</a:t>
            </a: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£14.7m		Balance 31/3/17</a:t>
            </a: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£10.8m		Balance 31/3/18 (December 2017 forecast)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266700" algn="l"/>
              </a:tabLs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Includes amounts being used to underpin the budget, reductions are in line with assumed use to support programme, risks etc. Grants held in reserves used to support purpose given</a:t>
            </a:r>
          </a:p>
          <a:p>
            <a:pPr>
              <a:lnSpc>
                <a:spcPts val="3000"/>
              </a:lnSpc>
              <a:spcAft>
                <a:spcPts val="500"/>
              </a:spcAft>
              <a:tabLst>
                <a:tab pos="266700" algn="l"/>
              </a:tabLs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39% reduction between 31/3/15 &amp; 31/3/17 (total reserves)</a:t>
            </a:r>
          </a:p>
        </p:txBody>
      </p:sp>
    </p:spTree>
    <p:extLst>
      <p:ext uri="{BB962C8B-B14F-4D97-AF65-F5344CB8AC3E}">
        <p14:creationId xmlns:p14="http://schemas.microsoft.com/office/powerpoint/2010/main" val="3513043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86476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120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</a:t>
            </a:r>
            <a:r>
              <a:rPr lang="en-GB" sz="1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GB" sz="120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1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sz="1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National Context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we are in this position</a:t>
            </a:r>
            <a:endParaRPr lang="en-GB" sz="2600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6093296"/>
            <a:ext cx="4536504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£1,785,300,000,000 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(Sept 2017) – 87.2% GDP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86709"/>
            <a:ext cx="65786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13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National Context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we are in this position</a:t>
            </a:r>
            <a:endParaRPr lang="en-GB" sz="2600" dirty="0"/>
          </a:p>
          <a:p>
            <a:endParaRPr lang="en-GB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" t="2193" r="1740" b="2490"/>
          <a:stretch/>
        </p:blipFill>
        <p:spPr bwMode="auto">
          <a:xfrm>
            <a:off x="611560" y="840580"/>
            <a:ext cx="7457089" cy="460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3" y="5579629"/>
            <a:ext cx="7601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Governments strategic approach is to increase council tax as the mechanism for funding local services over the period to 2020.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0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Local Context </a:t>
            </a:r>
            <a:r>
              <a:rPr lang="en-GB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we are in this position</a:t>
            </a:r>
          </a:p>
          <a:p>
            <a:pPr>
              <a:lnSpc>
                <a:spcPts val="3000"/>
              </a:lnSpc>
            </a:pPr>
            <a:r>
              <a:rPr lang="en-GB" sz="2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Funding Reductions</a:t>
            </a:r>
            <a:endParaRPr lang="en-GB" sz="26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" t="3269" r="2031" b="1705"/>
          <a:stretch/>
        </p:blipFill>
        <p:spPr bwMode="auto">
          <a:xfrm>
            <a:off x="591151" y="1340768"/>
            <a:ext cx="6999889" cy="397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692" y="5445225"/>
            <a:ext cx="834178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Poole has accepted the 4 year funding offer from the Government in an attempt to cap these reductions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22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Local Context  </a:t>
            </a:r>
            <a:r>
              <a:rPr lang="en-GB" sz="2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cost pressures and reductions in Government Funding</a:t>
            </a:r>
            <a:endParaRPr lang="en-GB" sz="26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3250" y="5095906"/>
            <a:ext cx="7929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£20.4m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be found between 2018 and 2021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(£13.9m)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already identified and assumed up to 2021 including Council Tax increases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£6.5m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Annual Funding Gap still to find  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196753"/>
            <a:ext cx="807320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80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332656"/>
            <a:ext cx="83529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Changing pattern of spend</a:t>
            </a:r>
            <a:endParaRPr lang="en-GB" sz="26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60" y="980728"/>
            <a:ext cx="7235540" cy="482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673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631122"/>
            <a:ext cx="8208912" cy="1005790"/>
          </a:xfrm>
          <a:prstGeom prst="rect">
            <a:avLst/>
          </a:prstGeom>
          <a:solidFill>
            <a:srgbClr val="0095AB">
              <a:alpha val="4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332656"/>
            <a:ext cx="83529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Changing pattern of funding</a:t>
            </a:r>
            <a:endParaRPr lang="en-GB" sz="26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1124744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2013/14      2014/15      2015/16      2016/17      2019/20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3011216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BR, tariff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8760" y="1700808"/>
            <a:ext cx="1490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Council tax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7544" y="465313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RSG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79712" y="1631122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£64.3m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33632" y="1628800"/>
            <a:ext cx="1094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£65.2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23640" y="1631122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£66.3m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25968" y="162880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£69.7m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65480" y="162880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£85.0m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07704" y="306896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£15.2m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33632" y="306896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£15.6m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3640" y="3071282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£15.8m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25968" y="306896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£15.9m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65480" y="306896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£15.9m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07704" y="4581128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£22.8m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33632" y="4581128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£19.3m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23640" y="4583450"/>
            <a:ext cx="1094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£14.8m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25968" y="4581128"/>
            <a:ext cx="1094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£9.9m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65480" y="4581128"/>
            <a:ext cx="1094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£0.0m</a:t>
            </a:r>
          </a:p>
        </p:txBody>
      </p:sp>
    </p:spTree>
    <p:extLst>
      <p:ext uri="{BB962C8B-B14F-4D97-AF65-F5344CB8AC3E}">
        <p14:creationId xmlns:p14="http://schemas.microsoft.com/office/powerpoint/2010/main" val="411030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83529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The extent of the financial challenge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1367408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/>
              <a:t>£2.9m	Maintaining Parks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dirty="0"/>
              <a:t>£1.8m	Children’s Centres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dirty="0"/>
              <a:t>£1.6m	Libraries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dirty="0"/>
              <a:t>£0.5m	Museums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dirty="0"/>
              <a:t>£0.4m	Street lights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dirty="0"/>
              <a:t>£0.1m	Leisure Centres</a:t>
            </a:r>
          </a:p>
          <a:p>
            <a:r>
              <a:rPr lang="en-GB" sz="2400" dirty="0"/>
              <a:t> </a:t>
            </a:r>
          </a:p>
          <a:p>
            <a:pPr lvl="0"/>
            <a:r>
              <a:rPr lang="en-GB" sz="2400" b="1" dirty="0"/>
              <a:t>£7.3m	Total from these services</a:t>
            </a:r>
            <a:endParaRPr lang="en-GB" sz="2400" dirty="0"/>
          </a:p>
          <a:p>
            <a:pPr>
              <a:tabLst>
                <a:tab pos="1080000" algn="l"/>
                <a:tab pos="10800000" algn="l"/>
              </a:tabLst>
            </a:pPr>
            <a:endParaRPr lang="en-GB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20180" y="5589240"/>
            <a:ext cx="108012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37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872866"/>
            <a:ext cx="2805785" cy="845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84969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2800" b="1" dirty="0">
                <a:solidFill>
                  <a:schemeClr val="bg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The extent of the financial challenge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749534"/>
            <a:ext cx="6336704" cy="4152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Looked after child (high cost – residential) 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Looked after child (medium cost – fostering) 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Intensive homecare package for a disabled person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Vulnerable Adults (learning disability) &lt;65 residential 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Older person’s supported residential care  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 in the £2.9m cost of the 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concessionary fare scheme to the Council</a:t>
            </a:r>
          </a:p>
          <a:p>
            <a:pPr>
              <a:tabLst>
                <a:tab pos="1080000" algn="l"/>
                <a:tab pos="10800000" algn="l"/>
              </a:tabLst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1749534"/>
            <a:ext cx="22682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278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  <a:p>
            <a:pPr>
              <a:lnSpc>
                <a:spcPts val="2500"/>
              </a:lnSpc>
              <a:spcAft>
                <a:spcPts val="2000"/>
              </a:spcAft>
              <a:tabLst>
                <a:tab pos="1080000" algn="l"/>
                <a:tab pos="10800000" algn="l"/>
              </a:tabLs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£29k </a:t>
            </a:r>
            <a:b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1% increase </a:t>
            </a:r>
            <a:b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journey numbers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5536" y="1700808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5536" y="3356992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5536" y="2276872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5536" y="2780928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5536" y="3933056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5536" y="4509120"/>
            <a:ext cx="79928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80112" y="1002794"/>
            <a:ext cx="31323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level of net expenditure or council tax requirement £000s</a:t>
            </a:r>
            <a:endParaRPr lang="en-GB" sz="1500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1187460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Sensitivity Analysis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16482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ole 2020">
      <a:dk1>
        <a:sysClr val="windowText" lastClr="000000"/>
      </a:dk1>
      <a:lt1>
        <a:sysClr val="window" lastClr="FFFFFF"/>
      </a:lt1>
      <a:dk2>
        <a:srgbClr val="005597"/>
      </a:dk2>
      <a:lt2>
        <a:srgbClr val="0095AB"/>
      </a:lt2>
      <a:accent1>
        <a:srgbClr val="BE3D68"/>
      </a:accent1>
      <a:accent2>
        <a:srgbClr val="E36406"/>
      </a:accent2>
      <a:accent3>
        <a:srgbClr val="FFC000"/>
      </a:accent3>
      <a:accent4>
        <a:srgbClr val="FF5050"/>
      </a:accent4>
      <a:accent5>
        <a:srgbClr val="7030A0"/>
      </a:accent5>
      <a:accent6>
        <a:srgbClr val="669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4189</TotalTime>
  <Words>1196</Words>
  <Application>Microsoft Office PowerPoint</Application>
  <PresentationFormat>On-screen Show (4:3)</PresentationFormat>
  <Paragraphs>283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Council Tax</vt:lpstr>
      <vt:lpstr> Budget 2018/19 &amp; MTFP Summary (January 2018) </vt:lpstr>
      <vt:lpstr>2018/19 Financial Pressures</vt:lpstr>
      <vt:lpstr>2018/19 Saving Proposals</vt:lpstr>
      <vt:lpstr>PowerPoint Presentation</vt:lpstr>
      <vt:lpstr>PowerPoint Presentation</vt:lpstr>
    </vt:vector>
  </TitlesOfParts>
  <Company>Bournemouth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Delivering a Combined Business Transformation and Efficiency Review Programme</dc:title>
  <dc:creator>milneri</dc:creator>
  <cp:lastModifiedBy>Roger Allen</cp:lastModifiedBy>
  <cp:revision>529</cp:revision>
  <cp:lastPrinted>2017-12-27T11:32:45Z</cp:lastPrinted>
  <dcterms:created xsi:type="dcterms:W3CDTF">2010-06-02T09:39:01Z</dcterms:created>
  <dcterms:modified xsi:type="dcterms:W3CDTF">2018-01-30T11:27:09Z</dcterms:modified>
</cp:coreProperties>
</file>